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61" r:id="rId8"/>
    <p:sldId id="296" r:id="rId9"/>
    <p:sldId id="300" r:id="rId10"/>
    <p:sldId id="292" r:id="rId11"/>
    <p:sldId id="297" r:id="rId12"/>
    <p:sldId id="298" r:id="rId13"/>
    <p:sldId id="301" r:id="rId14"/>
    <p:sldId id="299" r:id="rId15"/>
    <p:sldId id="262" r:id="rId16"/>
    <p:sldId id="264" r:id="rId17"/>
    <p:sldId id="302" r:id="rId18"/>
    <p:sldId id="303" r:id="rId19"/>
    <p:sldId id="265" r:id="rId20"/>
    <p:sldId id="266" r:id="rId21"/>
    <p:sldId id="267" r:id="rId22"/>
    <p:sldId id="268" r:id="rId23"/>
    <p:sldId id="269" r:id="rId24"/>
    <p:sldId id="271" r:id="rId25"/>
    <p:sldId id="272" r:id="rId26"/>
    <p:sldId id="273" r:id="rId27"/>
    <p:sldId id="274" r:id="rId28"/>
    <p:sldId id="275" r:id="rId29"/>
    <p:sldId id="276" r:id="rId30"/>
    <p:sldId id="332" r:id="rId31"/>
    <p:sldId id="277" r:id="rId32"/>
    <p:sldId id="278" r:id="rId33"/>
    <p:sldId id="279" r:id="rId34"/>
    <p:sldId id="284" r:id="rId35"/>
    <p:sldId id="285" r:id="rId36"/>
    <p:sldId id="286" r:id="rId37"/>
    <p:sldId id="287" r:id="rId38"/>
    <p:sldId id="280" r:id="rId39"/>
    <p:sldId id="281" r:id="rId40"/>
    <p:sldId id="282" r:id="rId41"/>
    <p:sldId id="283" r:id="rId42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29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74.xml"/><Relationship Id="rId3" Type="http://schemas.openxmlformats.org/officeDocument/2006/relationships/image" Target="../media/image3.pn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4.pn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image" Target="../media/image5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image" Target="../media/image6.png"/><Relationship Id="rId12" Type="http://schemas.openxmlformats.org/officeDocument/2006/relationships/tags" Target="../tags/tag11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7.png"/><Relationship Id="rId3" Type="http://schemas.openxmlformats.org/officeDocument/2006/relationships/tags" Target="../tags/tag186.xml"/><Relationship Id="rId2" Type="http://schemas.openxmlformats.org/officeDocument/2006/relationships/image" Target="../media/image16.png"/><Relationship Id="rId1" Type="http://schemas.openxmlformats.org/officeDocument/2006/relationships/tags" Target="../tags/tag18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tags" Target="../tags/tag1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tags" Target="../tags/tag18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1.png"/><Relationship Id="rId3" Type="http://schemas.openxmlformats.org/officeDocument/2006/relationships/tags" Target="../tags/tag200.xml"/><Relationship Id="rId2" Type="http://schemas.openxmlformats.org/officeDocument/2006/relationships/image" Target="../media/image20.png"/><Relationship Id="rId1" Type="http://schemas.openxmlformats.org/officeDocument/2006/relationships/tags" Target="../tags/tag1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tags" Target="../tags/tag20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6.xml"/><Relationship Id="rId2" Type="http://schemas.openxmlformats.org/officeDocument/2006/relationships/image" Target="../media/image23.png"/><Relationship Id="rId1" Type="http://schemas.openxmlformats.org/officeDocument/2006/relationships/tags" Target="../tags/tag20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5.png"/><Relationship Id="rId3" Type="http://schemas.openxmlformats.org/officeDocument/2006/relationships/tags" Target="../tags/tag208.xml"/><Relationship Id="rId2" Type="http://schemas.openxmlformats.org/officeDocument/2006/relationships/image" Target="../media/image24.png"/><Relationship Id="rId1" Type="http://schemas.openxmlformats.org/officeDocument/2006/relationships/tags" Target="../tags/tag20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4" Type="http://schemas.openxmlformats.org/officeDocument/2006/relationships/slideLayout" Target="../slideLayouts/slideLayout14.xml"/><Relationship Id="rId23" Type="http://schemas.openxmlformats.org/officeDocument/2006/relationships/tags" Target="../tags/tag147.xml"/><Relationship Id="rId22" Type="http://schemas.openxmlformats.org/officeDocument/2006/relationships/tags" Target="../tags/tag146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tags" Target="../tags/tag126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tags" Target="../tags/tag12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15.xml"/><Relationship Id="rId6" Type="http://schemas.openxmlformats.org/officeDocument/2006/relationships/image" Target="../media/image28.png"/><Relationship Id="rId5" Type="http://schemas.openxmlformats.org/officeDocument/2006/relationships/tags" Target="../tags/tag214.xml"/><Relationship Id="rId4" Type="http://schemas.openxmlformats.org/officeDocument/2006/relationships/image" Target="../media/image27.png"/><Relationship Id="rId3" Type="http://schemas.openxmlformats.org/officeDocument/2006/relationships/tags" Target="../tags/tag213.xml"/><Relationship Id="rId2" Type="http://schemas.openxmlformats.org/officeDocument/2006/relationships/image" Target="../media/image26.png"/><Relationship Id="rId1" Type="http://schemas.openxmlformats.org/officeDocument/2006/relationships/tags" Target="../tags/tag21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tags" Target="../tags/tag219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0.png"/><Relationship Id="rId3" Type="http://schemas.openxmlformats.org/officeDocument/2006/relationships/tags" Target="../tags/tag231.xml"/><Relationship Id="rId2" Type="http://schemas.openxmlformats.org/officeDocument/2006/relationships/image" Target="../media/image29.png"/><Relationship Id="rId1" Type="http://schemas.openxmlformats.org/officeDocument/2006/relationships/tags" Target="../tags/tag230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38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tags" Target="../tags/tag239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4.png"/><Relationship Id="rId3" Type="http://schemas.openxmlformats.org/officeDocument/2006/relationships/tags" Target="../tags/tag252.xml"/><Relationship Id="rId2" Type="http://schemas.openxmlformats.org/officeDocument/2006/relationships/image" Target="../media/image33.png"/><Relationship Id="rId1" Type="http://schemas.openxmlformats.org/officeDocument/2006/relationships/tags" Target="../tags/tag251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6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6.png"/><Relationship Id="rId3" Type="http://schemas.openxmlformats.org/officeDocument/2006/relationships/tags" Target="../tags/tag258.xml"/><Relationship Id="rId2" Type="http://schemas.openxmlformats.org/officeDocument/2006/relationships/image" Target="../media/image35.png"/><Relationship Id="rId1" Type="http://schemas.openxmlformats.org/officeDocument/2006/relationships/tags" Target="../tags/tag257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8.png"/><Relationship Id="rId3" Type="http://schemas.openxmlformats.org/officeDocument/2006/relationships/tags" Target="../tags/tag260.xml"/><Relationship Id="rId2" Type="http://schemas.openxmlformats.org/officeDocument/2006/relationships/image" Target="../media/image37.png"/><Relationship Id="rId1" Type="http://schemas.openxmlformats.org/officeDocument/2006/relationships/tags" Target="../tags/tag259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0.png"/><Relationship Id="rId3" Type="http://schemas.openxmlformats.org/officeDocument/2006/relationships/tags" Target="../tags/tag262.xml"/><Relationship Id="rId2" Type="http://schemas.openxmlformats.org/officeDocument/2006/relationships/image" Target="../media/image39.png"/><Relationship Id="rId1" Type="http://schemas.openxmlformats.org/officeDocument/2006/relationships/tags" Target="../tags/tag261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2.png"/><Relationship Id="rId3" Type="http://schemas.openxmlformats.org/officeDocument/2006/relationships/tags" Target="../tags/tag264.xml"/><Relationship Id="rId2" Type="http://schemas.openxmlformats.org/officeDocument/2006/relationships/image" Target="../media/image41.png"/><Relationship Id="rId1" Type="http://schemas.openxmlformats.org/officeDocument/2006/relationships/tags" Target="../tags/tag26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1" Type="http://schemas.openxmlformats.org/officeDocument/2006/relationships/tags" Target="../tags/tag265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285.xml"/><Relationship Id="rId16" Type="http://schemas.openxmlformats.org/officeDocument/2006/relationships/tags" Target="../tags/tag284.xml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tags" Target="../tags/tag269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tags" Target="../tags/tag17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9.png"/><Relationship Id="rId3" Type="http://schemas.openxmlformats.org/officeDocument/2006/relationships/tags" Target="../tags/tag178.xml"/><Relationship Id="rId2" Type="http://schemas.openxmlformats.org/officeDocument/2006/relationships/image" Target="../media/image8.png"/><Relationship Id="rId1" Type="http://schemas.openxmlformats.org/officeDocument/2006/relationships/tags" Target="../tags/tag17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tags" Target="../tags/tag181.xml"/><Relationship Id="rId4" Type="http://schemas.openxmlformats.org/officeDocument/2006/relationships/image" Target="../media/image11.png"/><Relationship Id="rId3" Type="http://schemas.openxmlformats.org/officeDocument/2006/relationships/tags" Target="../tags/tag180.xml"/><Relationship Id="rId2" Type="http://schemas.openxmlformats.org/officeDocument/2006/relationships/image" Target="../media/image10.png"/><Relationship Id="rId1" Type="http://schemas.openxmlformats.org/officeDocument/2006/relationships/tags" Target="../tags/tag17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tags" Target="../tags/tag184.xml"/><Relationship Id="rId4" Type="http://schemas.openxmlformats.org/officeDocument/2006/relationships/image" Target="../media/image14.png"/><Relationship Id="rId3" Type="http://schemas.openxmlformats.org/officeDocument/2006/relationships/tags" Target="../tags/tag183.xml"/><Relationship Id="rId2" Type="http://schemas.openxmlformats.org/officeDocument/2006/relationships/image" Target="../media/image13.png"/><Relationship Id="rId1" Type="http://schemas.openxmlformats.org/officeDocument/2006/relationships/tags" Target="../tags/tag1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162810"/>
            <a:ext cx="6730365" cy="1266190"/>
          </a:xfrm>
        </p:spPr>
        <p:txBody>
          <a:bodyPr>
            <a:normAutofit/>
          </a:bodyPr>
          <a:lstStyle/>
          <a:p>
            <a:r>
              <a:rPr lang="zh-CN" altLang="en-US"/>
              <a:t>HTTP</a:t>
            </a:r>
            <a:r>
              <a:rPr lang="en-US" altLang="zh-CN"/>
              <a:t> </a:t>
            </a:r>
            <a:r>
              <a:rPr lang="zh-CN" altLang="en-US"/>
              <a:t>File Manager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38200" y="1164371"/>
            <a:ext cx="10515600" cy="972000"/>
          </a:xfrm>
        </p:spPr>
        <p:txBody>
          <a:bodyPr/>
          <a:lstStyle/>
          <a:p>
            <a:r>
              <a:rPr lang="zh-CN" altLang="en-US"/>
              <a:t>CS305 Computer Networks Project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838200" y="4086860"/>
            <a:ext cx="2743200" cy="1227455"/>
          </a:xfrm>
        </p:spPr>
        <p:txBody>
          <a:bodyPr>
            <a:normAutofit/>
          </a:bodyPr>
          <a:lstStyle/>
          <a:p>
            <a:r>
              <a:rPr lang="en-US" altLang="zh-CN"/>
              <a:t>12110502 </a:t>
            </a:r>
            <a:r>
              <a:rPr lang="zh-CN" altLang="en-US"/>
              <a:t>唐培致</a:t>
            </a:r>
            <a:endParaRPr lang="zh-CN" altLang="en-US"/>
          </a:p>
          <a:p>
            <a:r>
              <a:rPr lang="en-US" altLang="zh-CN"/>
              <a:t>12110518 </a:t>
            </a:r>
            <a:r>
              <a:rPr lang="zh-CN" altLang="en-US"/>
              <a:t>袁子涵</a:t>
            </a:r>
            <a:endParaRPr lang="zh-CN" altLang="en-US"/>
          </a:p>
          <a:p>
            <a:r>
              <a:rPr lang="en-US" altLang="zh-CN"/>
              <a:t>12110520 </a:t>
            </a:r>
            <a:r>
              <a:rPr lang="zh-CN" altLang="en-US"/>
              <a:t>邓宇航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r>
              <a:rPr lang="en-GB" altLang="zh-CN"/>
              <a:t>-</a:t>
            </a:r>
            <a:r>
              <a:rPr lang="en-US" altLang="en-GB"/>
              <a:t>Persistent</a:t>
            </a:r>
            <a:endParaRPr lang="en-US" altLang="en-GB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2280" y="1171575"/>
            <a:ext cx="11268075" cy="1266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3245" y="2527300"/>
            <a:ext cx="4740910" cy="4210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8215" y="3693160"/>
            <a:ext cx="5254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在每一个子线程的初始调用时设定了</a:t>
            </a:r>
            <a:r>
              <a:rPr lang="en-US" altLang="zh-CN"/>
              <a:t>keep_alive</a:t>
            </a:r>
            <a:r>
              <a:rPr lang="zh-CN" altLang="en-US"/>
              <a:t>的</a:t>
            </a:r>
            <a:r>
              <a:rPr lang="en-US" altLang="zh-CN"/>
              <a:t>bool</a:t>
            </a:r>
            <a:r>
              <a:rPr lang="zh-CN" altLang="en-US"/>
              <a:t>。每一次处理请求包，都会查看包头是否含有</a:t>
            </a:r>
            <a:r>
              <a:rPr lang="en-US" altLang="zh-CN"/>
              <a:t>keep-alive</a:t>
            </a:r>
            <a:r>
              <a:rPr lang="zh-CN" altLang="en-US"/>
              <a:t>属性。如果客户端坚持持续连接，则不结束该</a:t>
            </a:r>
            <a:r>
              <a:rPr lang="zh-CN" altLang="en-US"/>
              <a:t>线程。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r>
              <a:rPr lang="en-GB" altLang="zh-CN"/>
              <a:t>-</a:t>
            </a:r>
            <a:r>
              <a:rPr lang="en-US" altLang="en-GB"/>
              <a:t>Multi-Handler</a:t>
            </a:r>
            <a:endParaRPr lang="en-US" altLang="en-GB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443355"/>
            <a:ext cx="8772525" cy="1114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03960" y="3585210"/>
            <a:ext cx="7626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使用多线程，每有一个客户端连接都会单独开启一个新的线程，独立处理</a:t>
            </a:r>
            <a:r>
              <a:rPr lang="zh-CN" altLang="en-US"/>
              <a:t>请求包。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r>
              <a:rPr lang="en-GB" altLang="zh-CN"/>
              <a:t>-Authorization</a:t>
            </a:r>
            <a:endParaRPr lang="en-GB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343660"/>
            <a:ext cx="9544050" cy="2838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4270" y="4706620"/>
            <a:ext cx="8931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对每一个请求包的Authorization属性进行解密和校验，与内存中的AUTHORIZED_USERS字典进行比对，如果出现差错，则最终返回</a:t>
            </a:r>
            <a:r>
              <a:rPr lang="en-US" altLang="zh-CN"/>
              <a:t>403</a:t>
            </a:r>
            <a:r>
              <a:rPr lang="zh-CN" altLang="en-US"/>
              <a:t>状态码。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zh-CN" altLang="en-US"/>
              <a:t>View and Download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下载功能</a:t>
            </a:r>
            <a:endParaRPr lang="zh-CN" altLang="en-US"/>
          </a:p>
        </p:txBody>
      </p:sp>
      <p:sp>
        <p:nvSpPr>
          <p:cNvPr id="31" name="五边形 30"/>
          <p:cNvSpPr/>
          <p:nvPr>
            <p:custDataLst>
              <p:tags r:id="rId1"/>
            </p:custDataLst>
          </p:nvPr>
        </p:nvSpPr>
        <p:spPr>
          <a:xfrm>
            <a:off x="838200" y="3218059"/>
            <a:ext cx="2787094" cy="1132917"/>
          </a:xfrm>
          <a:prstGeom prst="homePlate">
            <a:avLst/>
          </a:prstGeom>
          <a:ln>
            <a:noFill/>
          </a:ln>
          <a:effectLst>
            <a:outerShdw blurRad="50800" dist="38100" algn="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7" name="燕尾形 36"/>
          <p:cNvSpPr/>
          <p:nvPr>
            <p:custDataLst>
              <p:tags r:id="rId2"/>
            </p:custDataLst>
          </p:nvPr>
        </p:nvSpPr>
        <p:spPr>
          <a:xfrm>
            <a:off x="3342276" y="3218059"/>
            <a:ext cx="2787094" cy="1132917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8" name="燕尾形 37"/>
          <p:cNvSpPr/>
          <p:nvPr>
            <p:custDataLst>
              <p:tags r:id="rId3"/>
            </p:custDataLst>
          </p:nvPr>
        </p:nvSpPr>
        <p:spPr>
          <a:xfrm>
            <a:off x="8350429" y="3218059"/>
            <a:ext cx="2787094" cy="1132917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schemeClr val="accent3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9" name="燕尾形 38"/>
          <p:cNvSpPr/>
          <p:nvPr>
            <p:custDataLst>
              <p:tags r:id="rId4"/>
            </p:custDataLst>
          </p:nvPr>
        </p:nvSpPr>
        <p:spPr>
          <a:xfrm>
            <a:off x="5846353" y="3218059"/>
            <a:ext cx="2787094" cy="113291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algn="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576718" y="4803417"/>
            <a:ext cx="3005905" cy="1317090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下载过程中，HTTP协议通过分段传输和缓冲处理等方式，确保下载的稳定性和速度。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987425" y="1862392"/>
            <a:ext cx="3005905" cy="1355952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HTTP协议支持多种下载方式，如浏览器直接下载等。</a:t>
            </a:r>
            <a:endParaRPr lang="zh-CN" altLang="en-US" sz="1400" spc="150" dirty="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7599168" y="1543622"/>
            <a:ext cx="3005905" cy="1355952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HTTP协议提供了下载进度的反馈机制，用户可以实时查看下载进度。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r>
              <a:rPr lang="en-GB" altLang="zh-CN"/>
              <a:t>-</a:t>
            </a:r>
            <a:r>
              <a:rPr lang="en-US" altLang="en-GB"/>
              <a:t>Front-end View</a:t>
            </a:r>
            <a:endParaRPr lang="en-US" altLang="en-GB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805" y="1740535"/>
            <a:ext cx="5824855" cy="31216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66380" y="360045"/>
            <a:ext cx="3078480" cy="3595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前端的查看部分实现了上传按钮，删除按钮以及目录遍历链接等</a:t>
            </a:r>
            <a:r>
              <a:rPr lang="zh-CN" altLang="en-US"/>
              <a:t>组件。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62650" y="1740535"/>
            <a:ext cx="6170930" cy="3199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r>
              <a:rPr lang="en-GB" altLang="zh-CN"/>
              <a:t>-</a:t>
            </a:r>
            <a:r>
              <a:rPr lang="en-US" altLang="en-GB"/>
              <a:t>Download</a:t>
            </a:r>
            <a:endParaRPr lang="en-US" altLang="en-GB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770" y="1440180"/>
            <a:ext cx="6727190" cy="4235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7790" y="28841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将文件以字节流的形式直接传输，与</a:t>
            </a:r>
            <a:r>
              <a:rPr lang="en-US" altLang="zh-CN"/>
              <a:t>http</a:t>
            </a:r>
            <a:r>
              <a:rPr lang="zh-CN" altLang="en-US"/>
              <a:t>的</a:t>
            </a:r>
            <a:r>
              <a:rPr lang="en-US" altLang="zh-CN"/>
              <a:t>HEADER</a:t>
            </a:r>
            <a:r>
              <a:rPr lang="zh-CN" altLang="en-US"/>
              <a:t>分开</a:t>
            </a:r>
            <a:r>
              <a:rPr lang="zh-CN" altLang="en-US"/>
              <a:t>编码。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zh-CN" altLang="en-US"/>
              <a:t>Upload and Delete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上传功能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5620" y="1570355"/>
            <a:ext cx="6203315" cy="4600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26655" y="266763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通过解读</a:t>
            </a:r>
            <a:r>
              <a:rPr lang="en-US" altLang="zh-CN"/>
              <a:t>boundary</a:t>
            </a:r>
            <a:r>
              <a:rPr lang="zh-CN" altLang="en-US"/>
              <a:t>，</a:t>
            </a:r>
            <a:r>
              <a:rPr lang="en-US" altLang="zh-CN"/>
              <a:t>file_path</a:t>
            </a:r>
            <a:r>
              <a:rPr lang="zh-CN" altLang="en-US"/>
              <a:t>，创建文件目录，并且将</a:t>
            </a:r>
            <a:r>
              <a:rPr lang="en-US" altLang="zh-CN"/>
              <a:t>http</a:t>
            </a:r>
            <a:r>
              <a:rPr lang="zh-CN" altLang="en-US"/>
              <a:t>请求包的</a:t>
            </a:r>
            <a:r>
              <a:rPr lang="en-US" altLang="zh-CN"/>
              <a:t>body</a:t>
            </a:r>
            <a:r>
              <a:rPr lang="zh-CN" altLang="en-US"/>
              <a:t>部分以字节流的</a:t>
            </a:r>
            <a:r>
              <a:rPr lang="zh-CN" altLang="en-US"/>
              <a:t>形式。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删除功能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7240" y="5014595"/>
            <a:ext cx="5647690" cy="1560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7240" y="1081405"/>
            <a:ext cx="6254750" cy="38519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75550" y="23463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通过调用</a:t>
            </a:r>
            <a:r>
              <a:rPr lang="en-US" altLang="zh-CN"/>
              <a:t>delete</a:t>
            </a:r>
            <a:r>
              <a:rPr lang="zh-CN" altLang="en-US"/>
              <a:t>的</a:t>
            </a:r>
            <a:r>
              <a:rPr lang="en-US" altLang="zh-CN"/>
              <a:t>api</a:t>
            </a:r>
            <a:r>
              <a:rPr lang="zh-CN" altLang="en-US"/>
              <a:t>，传入真实路径，在校验后删除路径上的</a:t>
            </a:r>
            <a:r>
              <a:rPr lang="zh-CN" altLang="en-US"/>
              <a:t>文件。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755699"/>
            <a:ext cx="2880000" cy="5563619"/>
          </a:xfrm>
        </p:spPr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4340225" y="671830"/>
            <a:ext cx="1101725" cy="7029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0"/>
              </a:rPr>
              <a:t>01</a:t>
            </a:r>
            <a:endParaRPr lang="en-US" sz="4000" b="1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6745605" y="77089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HTTP Server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Line 1"/>
          <p:cNvSpPr/>
          <p:nvPr>
            <p:custDataLst>
              <p:tags r:id="rId4"/>
            </p:custDataLst>
          </p:nvPr>
        </p:nvSpPr>
        <p:spPr>
          <a:xfrm>
            <a:off x="4688840" y="1374775"/>
            <a:ext cx="6265545" cy="635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序号"/>
          <p:cNvSpPr txBox="1"/>
          <p:nvPr>
            <p:custDataLst>
              <p:tags r:id="rId5"/>
            </p:custDataLst>
          </p:nvPr>
        </p:nvSpPr>
        <p:spPr>
          <a:xfrm>
            <a:off x="4340225" y="1544320"/>
            <a:ext cx="1101725" cy="7029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0"/>
              </a:rPr>
              <a:t>02</a:t>
            </a:r>
            <a:endParaRPr lang="en-US" sz="4000" b="1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10" name="项标题"/>
          <p:cNvSpPr txBox="1"/>
          <p:nvPr>
            <p:custDataLst>
              <p:tags r:id="rId6"/>
            </p:custDataLst>
          </p:nvPr>
        </p:nvSpPr>
        <p:spPr>
          <a:xfrm>
            <a:off x="6745605" y="164338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View and Download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Line 1"/>
          <p:cNvSpPr/>
          <p:nvPr>
            <p:custDataLst>
              <p:tags r:id="rId7"/>
            </p:custDataLst>
          </p:nvPr>
        </p:nvSpPr>
        <p:spPr>
          <a:xfrm>
            <a:off x="4688840" y="2247265"/>
            <a:ext cx="6265545" cy="635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序号"/>
          <p:cNvSpPr txBox="1"/>
          <p:nvPr>
            <p:custDataLst>
              <p:tags r:id="rId8"/>
            </p:custDataLst>
          </p:nvPr>
        </p:nvSpPr>
        <p:spPr>
          <a:xfrm>
            <a:off x="4340225" y="2416810"/>
            <a:ext cx="1101725" cy="7029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0"/>
              </a:rPr>
              <a:t>03</a:t>
            </a:r>
            <a:endParaRPr lang="en-US" sz="4000" b="1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33" name="项标题"/>
          <p:cNvSpPr txBox="1"/>
          <p:nvPr>
            <p:custDataLst>
              <p:tags r:id="rId9"/>
            </p:custDataLst>
          </p:nvPr>
        </p:nvSpPr>
        <p:spPr>
          <a:xfrm>
            <a:off x="6745605" y="251587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Upload and Delete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Line 1"/>
          <p:cNvSpPr/>
          <p:nvPr>
            <p:custDataLst>
              <p:tags r:id="rId10"/>
            </p:custDataLst>
          </p:nvPr>
        </p:nvSpPr>
        <p:spPr>
          <a:xfrm>
            <a:off x="4688840" y="3119755"/>
            <a:ext cx="6265545" cy="635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序号"/>
          <p:cNvSpPr txBox="1"/>
          <p:nvPr>
            <p:custDataLst>
              <p:tags r:id="rId11"/>
            </p:custDataLst>
          </p:nvPr>
        </p:nvSpPr>
        <p:spPr>
          <a:xfrm>
            <a:off x="4340225" y="3289300"/>
            <a:ext cx="1101725" cy="7029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0"/>
              </a:rPr>
              <a:t>04</a:t>
            </a:r>
            <a:endParaRPr lang="en-US" sz="4000" b="1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37" name="项标题"/>
          <p:cNvSpPr txBox="1"/>
          <p:nvPr>
            <p:custDataLst>
              <p:tags r:id="rId12"/>
            </p:custDataLst>
          </p:nvPr>
        </p:nvSpPr>
        <p:spPr>
          <a:xfrm>
            <a:off x="6745605" y="338836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Cookie and session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Line 1"/>
          <p:cNvSpPr/>
          <p:nvPr>
            <p:custDataLst>
              <p:tags r:id="rId13"/>
            </p:custDataLst>
          </p:nvPr>
        </p:nvSpPr>
        <p:spPr>
          <a:xfrm>
            <a:off x="4688840" y="3992245"/>
            <a:ext cx="6265545" cy="635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序号"/>
          <p:cNvSpPr txBox="1"/>
          <p:nvPr>
            <p:custDataLst>
              <p:tags r:id="rId14"/>
            </p:custDataLst>
          </p:nvPr>
        </p:nvSpPr>
        <p:spPr>
          <a:xfrm>
            <a:off x="4340225" y="4161790"/>
            <a:ext cx="1101725" cy="7029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0"/>
              </a:rPr>
              <a:t>05</a:t>
            </a:r>
            <a:endParaRPr lang="en-US" sz="4000" b="1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41" name="项标题"/>
          <p:cNvSpPr txBox="1"/>
          <p:nvPr>
            <p:custDataLst>
              <p:tags r:id="rId15"/>
            </p:custDataLst>
          </p:nvPr>
        </p:nvSpPr>
        <p:spPr>
          <a:xfrm>
            <a:off x="6745605" y="426085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Chunked Transfer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Line 1"/>
          <p:cNvSpPr/>
          <p:nvPr>
            <p:custDataLst>
              <p:tags r:id="rId16"/>
            </p:custDataLst>
          </p:nvPr>
        </p:nvSpPr>
        <p:spPr>
          <a:xfrm>
            <a:off x="4688840" y="4864735"/>
            <a:ext cx="6265545" cy="635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序号"/>
          <p:cNvSpPr txBox="1"/>
          <p:nvPr>
            <p:custDataLst>
              <p:tags r:id="rId17"/>
            </p:custDataLst>
          </p:nvPr>
        </p:nvSpPr>
        <p:spPr>
          <a:xfrm>
            <a:off x="4340225" y="5034280"/>
            <a:ext cx="1101725" cy="7029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0"/>
              </a:rPr>
              <a:t>06</a:t>
            </a:r>
            <a:endParaRPr lang="en-US" sz="4000" b="1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45" name="项标题"/>
          <p:cNvSpPr txBox="1"/>
          <p:nvPr>
            <p:custDataLst>
              <p:tags r:id="rId18"/>
            </p:custDataLst>
          </p:nvPr>
        </p:nvSpPr>
        <p:spPr>
          <a:xfrm>
            <a:off x="6745605" y="513334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Range Transmission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Line 1"/>
          <p:cNvSpPr/>
          <p:nvPr>
            <p:custDataLst>
              <p:tags r:id="rId19"/>
            </p:custDataLst>
          </p:nvPr>
        </p:nvSpPr>
        <p:spPr>
          <a:xfrm>
            <a:off x="4688840" y="5737225"/>
            <a:ext cx="6265545" cy="635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序号"/>
          <p:cNvSpPr txBox="1"/>
          <p:nvPr>
            <p:custDataLst>
              <p:tags r:id="rId20"/>
            </p:custDataLst>
          </p:nvPr>
        </p:nvSpPr>
        <p:spPr>
          <a:xfrm>
            <a:off x="4340225" y="5854700"/>
            <a:ext cx="1101725" cy="7029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pitchFamily="34" charset="-120"/>
              </a:rPr>
              <a:t>07</a:t>
            </a:r>
            <a:endParaRPr lang="en-US" sz="4000" b="1" dirty="0">
              <a:solidFill>
                <a:schemeClr val="accen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12" name="项标题"/>
          <p:cNvSpPr txBox="1"/>
          <p:nvPr>
            <p:custDataLst>
              <p:tags r:id="rId21"/>
            </p:custDataLst>
          </p:nvPr>
        </p:nvSpPr>
        <p:spPr>
          <a:xfrm>
            <a:off x="6745605" y="5953760"/>
            <a:ext cx="4208780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Encryption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Line 1"/>
          <p:cNvSpPr/>
          <p:nvPr>
            <p:custDataLst>
              <p:tags r:id="rId22"/>
            </p:custDataLst>
          </p:nvPr>
        </p:nvSpPr>
        <p:spPr>
          <a:xfrm>
            <a:off x="4688840" y="6557645"/>
            <a:ext cx="6265545" cy="635"/>
          </a:xfrm>
          <a:prstGeom prst="line">
            <a:avLst/>
          </a:prstGeom>
          <a:noFill/>
          <a:ln w="12700">
            <a:solidFill>
              <a:schemeClr val="tx1">
                <a:alpha val="70000"/>
              </a:schemeClr>
            </a:solidFill>
            <a:prstDash val="solid"/>
          </a:ln>
        </p:spPr>
        <p:txBody>
          <a:bodyPr/>
          <a:p>
            <a:endParaRPr lang="zh-CN" altLang="en-US"/>
          </a:p>
        </p:txBody>
      </p:sp>
    </p:spTree>
    <p:custDataLst>
      <p:tags r:id="rId2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zh-CN" altLang="en-US"/>
              <a:t>Cookie and session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Cookie功能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6555" y="1224280"/>
            <a:ext cx="7183755" cy="1268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13040" y="17614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使用用户名和时间戳的十六进制数作为</a:t>
            </a:r>
            <a:r>
              <a:rPr lang="en-US" altLang="zh-CN"/>
              <a:t>session_id</a:t>
            </a:r>
            <a:r>
              <a:rPr lang="zh-CN" altLang="en-US"/>
              <a:t>，将</a:t>
            </a:r>
            <a:r>
              <a:rPr lang="en-US" altLang="zh-CN"/>
              <a:t>id</a:t>
            </a:r>
            <a:r>
              <a:rPr lang="zh-CN" altLang="en-US"/>
              <a:t>储存在内存中并且用字典储存该</a:t>
            </a:r>
            <a:r>
              <a:rPr lang="en-US" altLang="zh-CN"/>
              <a:t>session_id</a:t>
            </a:r>
            <a:r>
              <a:rPr lang="zh-CN" altLang="en-US"/>
              <a:t>对应的用户名以及</a:t>
            </a:r>
            <a:r>
              <a:rPr lang="zh-CN" altLang="en-US"/>
              <a:t>过期时间。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6555" y="3102610"/>
            <a:ext cx="10097770" cy="14833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2950" y="4728210"/>
            <a:ext cx="6450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最后设置相应包头部返回对应</a:t>
            </a:r>
            <a:r>
              <a:rPr lang="en-US" altLang="zh-CN"/>
              <a:t>session_id.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2950" y="5302885"/>
            <a:ext cx="8867775" cy="2095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zh-CN" altLang="en-US"/>
              <a:t>Chunked Transfer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分块传输的定义和作用</a:t>
            </a:r>
            <a:endParaRPr lang="zh-CN" altLang="en-US"/>
          </a:p>
        </p:txBody>
      </p:sp>
      <p:sp>
        <p:nvSpPr>
          <p:cNvPr id="8" name="图形"/>
          <p:cNvSpPr/>
          <p:nvPr>
            <p:custDataLst>
              <p:tags r:id="rId1"/>
            </p:custDataLst>
          </p:nvPr>
        </p:nvSpPr>
        <p:spPr>
          <a:xfrm>
            <a:off x="838200" y="2252770"/>
            <a:ext cx="10515600" cy="1282643"/>
          </a:xfrm>
          <a:prstGeom prst="roundRect">
            <a:avLst>
              <a:gd name="adj" fmla="val 11457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  <a:alpha val="50000"/>
                  </a:schemeClr>
                </a:gs>
              </a:gsLst>
              <a:lin ang="10800000" scaled="0"/>
            </a:gradFill>
          </a:ln>
          <a:effectLst>
            <a:outerShdw blurRad="63500" dist="635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44145" tIns="71755" rIns="71755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 dirty="0">
              <a:latin typeface="+mj-ea"/>
              <a:ea typeface="+mj-ea"/>
              <a:sym typeface="+mn-lt"/>
            </a:endParaRPr>
          </a:p>
        </p:txBody>
      </p:sp>
      <p:sp>
        <p:nvSpPr>
          <p:cNvPr id="19" name="任意多边形 18"/>
          <p:cNvSpPr/>
          <p:nvPr>
            <p:custDataLst>
              <p:tags r:id="rId2"/>
            </p:custDataLst>
          </p:nvPr>
        </p:nvSpPr>
        <p:spPr>
          <a:xfrm>
            <a:off x="10281177" y="2252770"/>
            <a:ext cx="1072800" cy="1119555"/>
          </a:xfrm>
          <a:custGeom>
            <a:avLst/>
            <a:gdLst>
              <a:gd name="adj" fmla="val 25000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262" h="1317">
                <a:moveTo>
                  <a:pt x="60" y="0"/>
                </a:moveTo>
                <a:lnTo>
                  <a:pt x="626" y="0"/>
                </a:lnTo>
                <a:lnTo>
                  <a:pt x="616" y="11"/>
                </a:lnTo>
                <a:cubicBezTo>
                  <a:pt x="537" y="97"/>
                  <a:pt x="489" y="213"/>
                  <a:pt x="489" y="339"/>
                </a:cubicBezTo>
                <a:cubicBezTo>
                  <a:pt x="489" y="609"/>
                  <a:pt x="708" y="828"/>
                  <a:pt x="978" y="828"/>
                </a:cubicBezTo>
                <a:cubicBezTo>
                  <a:pt x="1079" y="828"/>
                  <a:pt x="1173" y="797"/>
                  <a:pt x="1251" y="744"/>
                </a:cubicBezTo>
                <a:lnTo>
                  <a:pt x="1262" y="736"/>
                </a:lnTo>
                <a:lnTo>
                  <a:pt x="1262" y="1205"/>
                </a:lnTo>
                <a:cubicBezTo>
                  <a:pt x="1262" y="1232"/>
                  <a:pt x="1256" y="1257"/>
                  <a:pt x="1244" y="1279"/>
                </a:cubicBezTo>
                <a:lnTo>
                  <a:pt x="1243" y="1280"/>
                </a:lnTo>
                <a:lnTo>
                  <a:pt x="1222" y="1286"/>
                </a:lnTo>
                <a:cubicBezTo>
                  <a:pt x="1144" y="1306"/>
                  <a:pt x="1062" y="1317"/>
                  <a:pt x="978" y="1317"/>
                </a:cubicBezTo>
                <a:cubicBezTo>
                  <a:pt x="438" y="1317"/>
                  <a:pt x="0" y="879"/>
                  <a:pt x="0" y="339"/>
                </a:cubicBezTo>
                <a:cubicBezTo>
                  <a:pt x="0" y="221"/>
                  <a:pt x="21" y="108"/>
                  <a:pt x="59" y="3"/>
                </a:cubicBezTo>
                <a:lnTo>
                  <a:pt x="6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70000">
                <a:schemeClr val="accent1">
                  <a:lumMod val="20000"/>
                  <a:lumOff val="80000"/>
                  <a:alpha val="4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5" name="标题"/>
          <p:cNvSpPr txBox="1"/>
          <p:nvPr>
            <p:custDataLst>
              <p:tags r:id="rId3"/>
            </p:custDataLst>
          </p:nvPr>
        </p:nvSpPr>
        <p:spPr>
          <a:xfrm>
            <a:off x="872290" y="2396436"/>
            <a:ext cx="1170488" cy="994593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600" b="1" spc="3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en-US" altLang="zh-CN" sz="26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正文"/>
          <p:cNvSpPr txBox="1"/>
          <p:nvPr>
            <p:custDataLst>
              <p:tags r:id="rId4"/>
            </p:custDataLst>
          </p:nvPr>
        </p:nvSpPr>
        <p:spPr>
          <a:xfrm>
            <a:off x="2153107" y="2396436"/>
            <a:ext cx="9200723" cy="995444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</a:rPr>
              <a:t>定义：HTTP协议中的分块传输功能是指将响应内容分割成多个较小的数据块，每个数据块单独进行传输，并在接收端重新组合成完整的数据。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+中文正文" charset="0"/>
            </a:endParaRPr>
          </a:p>
        </p:txBody>
      </p: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2042922" y="2507837"/>
            <a:ext cx="0" cy="771872"/>
          </a:xfrm>
          <a:prstGeom prst="lin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0000">
                <a:schemeClr val="accent1"/>
              </a:gs>
            </a:gsLst>
            <a:lin ang="13500000" scaled="0"/>
          </a:gradFill>
          <a:ln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图形"/>
          <p:cNvSpPr/>
          <p:nvPr>
            <p:custDataLst>
              <p:tags r:id="rId6"/>
            </p:custDataLst>
          </p:nvPr>
        </p:nvSpPr>
        <p:spPr>
          <a:xfrm>
            <a:off x="838200" y="4007196"/>
            <a:ext cx="10515600" cy="1282643"/>
          </a:xfrm>
          <a:prstGeom prst="roundRect">
            <a:avLst>
              <a:gd name="adj" fmla="val 11457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  <a:alpha val="50000"/>
                  </a:schemeClr>
                </a:gs>
              </a:gsLst>
              <a:lin ang="10800000" scaled="0"/>
            </a:gradFill>
          </a:ln>
          <a:effectLst>
            <a:outerShdw blurRad="63500" dist="635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44145" tIns="71755" rIns="71755" bIns="36195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 dirty="0">
              <a:latin typeface="+mj-ea"/>
              <a:ea typeface="+mj-ea"/>
              <a:sym typeface="+mn-lt"/>
            </a:endParaRPr>
          </a:p>
        </p:txBody>
      </p:sp>
      <p:sp>
        <p:nvSpPr>
          <p:cNvPr id="23" name="任意多边形 22"/>
          <p:cNvSpPr/>
          <p:nvPr>
            <p:custDataLst>
              <p:tags r:id="rId7"/>
            </p:custDataLst>
          </p:nvPr>
        </p:nvSpPr>
        <p:spPr>
          <a:xfrm>
            <a:off x="10281177" y="4007196"/>
            <a:ext cx="1072800" cy="1119555"/>
          </a:xfrm>
          <a:custGeom>
            <a:avLst/>
            <a:gdLst>
              <a:gd name="adj" fmla="val 25000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262" h="1317">
                <a:moveTo>
                  <a:pt x="60" y="0"/>
                </a:moveTo>
                <a:lnTo>
                  <a:pt x="626" y="0"/>
                </a:lnTo>
                <a:lnTo>
                  <a:pt x="616" y="11"/>
                </a:lnTo>
                <a:cubicBezTo>
                  <a:pt x="537" y="97"/>
                  <a:pt x="489" y="213"/>
                  <a:pt x="489" y="339"/>
                </a:cubicBezTo>
                <a:cubicBezTo>
                  <a:pt x="489" y="609"/>
                  <a:pt x="708" y="828"/>
                  <a:pt x="978" y="828"/>
                </a:cubicBezTo>
                <a:cubicBezTo>
                  <a:pt x="1079" y="828"/>
                  <a:pt x="1173" y="797"/>
                  <a:pt x="1251" y="744"/>
                </a:cubicBezTo>
                <a:lnTo>
                  <a:pt x="1262" y="736"/>
                </a:lnTo>
                <a:lnTo>
                  <a:pt x="1262" y="1205"/>
                </a:lnTo>
                <a:cubicBezTo>
                  <a:pt x="1262" y="1232"/>
                  <a:pt x="1256" y="1257"/>
                  <a:pt x="1244" y="1279"/>
                </a:cubicBezTo>
                <a:lnTo>
                  <a:pt x="1243" y="1280"/>
                </a:lnTo>
                <a:lnTo>
                  <a:pt x="1222" y="1286"/>
                </a:lnTo>
                <a:cubicBezTo>
                  <a:pt x="1144" y="1306"/>
                  <a:pt x="1062" y="1317"/>
                  <a:pt x="978" y="1317"/>
                </a:cubicBezTo>
                <a:cubicBezTo>
                  <a:pt x="438" y="1317"/>
                  <a:pt x="0" y="879"/>
                  <a:pt x="0" y="339"/>
                </a:cubicBezTo>
                <a:cubicBezTo>
                  <a:pt x="0" y="221"/>
                  <a:pt x="21" y="108"/>
                  <a:pt x="59" y="3"/>
                </a:cubicBezTo>
                <a:lnTo>
                  <a:pt x="6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70000">
                <a:schemeClr val="accent1">
                  <a:lumMod val="20000"/>
                  <a:lumOff val="80000"/>
                  <a:alpha val="4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4" name="标题"/>
          <p:cNvSpPr txBox="1"/>
          <p:nvPr>
            <p:custDataLst>
              <p:tags r:id="rId8"/>
            </p:custDataLst>
          </p:nvPr>
        </p:nvSpPr>
        <p:spPr>
          <a:xfrm>
            <a:off x="872290" y="4151471"/>
            <a:ext cx="1170488" cy="994593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600" b="1" spc="30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en-US" altLang="zh-CN" sz="26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正文"/>
          <p:cNvSpPr txBox="1"/>
          <p:nvPr>
            <p:custDataLst>
              <p:tags r:id="rId9"/>
            </p:custDataLst>
          </p:nvPr>
        </p:nvSpPr>
        <p:spPr>
          <a:xfrm>
            <a:off x="2153107" y="4150862"/>
            <a:ext cx="9200723" cy="995444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中文正文" charset="0"/>
              </a:rPr>
              <a:t>作用：分块传输可以提高传输效率，因为可以并行传输多个数据块，同时也可以根据需要动态调整每个数据块的大小，以更好地适应网络带宽和服务器性能。此外，分块传输还可以提供更好的控制和灵活性，例如支持断点续传和下载进度跟踪等功能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中文正文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10"/>
            </p:custDataLst>
          </p:nvPr>
        </p:nvCxnSpPr>
        <p:spPr>
          <a:xfrm>
            <a:off x="2042922" y="4262872"/>
            <a:ext cx="0" cy="771872"/>
          </a:xfrm>
          <a:prstGeom prst="lin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0000">
                <a:schemeClr val="accent1"/>
              </a:gs>
            </a:gsLst>
            <a:lin ang="13500000" scaled="0"/>
          </a:gradFill>
          <a:ln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分块传输的实现方式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0760" y="1224280"/>
            <a:ext cx="7650480" cy="2322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88920" y="3641725"/>
            <a:ext cx="6614795" cy="308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zh-CN" altLang="en-US"/>
              <a:t>Range Transmission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范围传输的定义和作用</a:t>
            </a:r>
            <a:endParaRPr lang="zh-CN" altLang="en-US"/>
          </a:p>
        </p:txBody>
      </p:sp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731520" y="1271173"/>
            <a:ext cx="10515600" cy="13901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定义：范围传输是一种HTTP协议中的功能，它允许客户端请求服务器只传输特定范围的资源数据。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正文"/>
          <p:cNvSpPr txBox="1"/>
          <p:nvPr>
            <p:custDataLst>
              <p:tags r:id="rId2"/>
            </p:custDataLst>
          </p:nvPr>
        </p:nvSpPr>
        <p:spPr>
          <a:xfrm>
            <a:off x="731520" y="1768534"/>
            <a:ext cx="10515600" cy="13901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作用：范围传输可以提高网络传输效率，减少不必要的数据传输，节省带宽资源。基于此，可以实现断点续传功能。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1845" y="2367915"/>
            <a:ext cx="5554345" cy="4162425"/>
          </a:xfrm>
          <a:prstGeom prst="rect">
            <a:avLst/>
          </a:prstGeom>
        </p:spPr>
      </p:pic>
      <p:pic>
        <p:nvPicPr>
          <p:cNvPr id="7" name="图片 6" descr="3hpkq-725i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190" y="2780665"/>
            <a:ext cx="6212205" cy="34950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范围传输的实现方式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 rot="16200000">
            <a:off x="5632130" y="-3304692"/>
            <a:ext cx="926380" cy="105134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 rot="16200000">
            <a:off x="445225" y="1882213"/>
            <a:ext cx="924855" cy="138767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 rot="16200000">
            <a:off x="5633353" y="-2084208"/>
            <a:ext cx="926380" cy="105142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 rot="16200000">
            <a:off x="446447" y="3103309"/>
            <a:ext cx="924855" cy="138767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 rot="16200000">
            <a:off x="5632130" y="-886948"/>
            <a:ext cx="926380" cy="105134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 rot="16200000">
            <a:off x="445225" y="4299958"/>
            <a:ext cx="924855" cy="138767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 rot="16200000">
            <a:off x="5633353" y="332926"/>
            <a:ext cx="926380" cy="105142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 rot="16200000">
            <a:off x="446447" y="5520442"/>
            <a:ext cx="924855" cy="138767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280068" y="3906372"/>
            <a:ext cx="10071997" cy="926380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客户端可以通过发送多个Range请求来获取完整的资源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280068" y="5127467"/>
            <a:ext cx="10071997" cy="92561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 lnSpcReduction="10000"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服务器可以返回一个206 Partial Content状态码来表示范围传输成功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280068" y="1488627"/>
            <a:ext cx="10071997" cy="926380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通过HTTP协议中的Range头部字段实现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280068" y="2710945"/>
            <a:ext cx="10071997" cy="92561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服务器根据Range头部字段返回请求的特定部分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范围传输的实现方式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38200" y="1224280"/>
            <a:ext cx="71189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文件不存在：当请求的文件不存在时，返回 400 状态码。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无效的范围：如果请求的范围无效或超出文件大小，返回 416 状态码。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2867660"/>
            <a:ext cx="7202805" cy="39001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57185" y="3193415"/>
            <a:ext cx="4169410" cy="21228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zh-CN" altLang="en-US"/>
              <a:t>Encryption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07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zh-CN" altLang="en-US"/>
              <a:t>HTTP Server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加密</a:t>
            </a:r>
            <a:r>
              <a:rPr lang="zh-CN" altLang="en-US"/>
              <a:t>的实现</a:t>
            </a:r>
            <a:r>
              <a:rPr lang="zh-CN" altLang="en-US"/>
              <a:t>步骤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1396365"/>
            <a:ext cx="10516235" cy="3634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60000"/>
              </a:lnSpc>
              <a:buAutoNum type="arabicPeriod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服务器在启动时使用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RSA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非对称加密算法生成一对公私钥；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当客户端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 /getPublicKey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时，服务器返回其公钥；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客户端使用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AES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对称加密算法生成一个密钥，并使用服务器公钥将其加密；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将加密后的密钥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POST /sendEncryptKey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，服务器将使用其私钥解密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AES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密钥；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随后当客户端的请求头中使用了"X-Content-Encrypted": "true"时，客户端和服务器将使用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AES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密钥进行加密通信。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请求服务器</a:t>
            </a:r>
            <a:r>
              <a:rPr lang="zh-CN" altLang="en-US"/>
              <a:t>公钥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8770" y="1629410"/>
            <a:ext cx="5038725" cy="4124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7355" y="1629410"/>
            <a:ext cx="655320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发送加密后的</a:t>
            </a:r>
            <a:r>
              <a:rPr lang="en-US" altLang="zh-CN"/>
              <a:t>AES</a:t>
            </a:r>
            <a:r>
              <a:rPr lang="zh-CN" altLang="en-US"/>
              <a:t>密钥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8780" y="1629410"/>
            <a:ext cx="5210175" cy="4124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69305" y="1629410"/>
            <a:ext cx="5210175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加密上传</a:t>
            </a:r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845" y="1532255"/>
            <a:ext cx="6391275" cy="5000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68160" y="1532255"/>
            <a:ext cx="4838700" cy="5000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11569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文件内容</a:t>
            </a:r>
            <a:r>
              <a:rPr lang="zh-CN" altLang="en-US"/>
              <a:t>为：sadfsdfasdf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68160" y="1156970"/>
            <a:ext cx="466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服务器返回的</a:t>
            </a:r>
            <a:r>
              <a:rPr lang="en-US" altLang="zh-CN"/>
              <a:t>b’Upload Success!’</a:t>
            </a:r>
            <a:r>
              <a:rPr lang="zh-CN" altLang="en-US"/>
              <a:t>也被</a:t>
            </a:r>
            <a:r>
              <a:rPr lang="zh-CN" altLang="en-US"/>
              <a:t>加密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加密访问</a:t>
            </a:r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0855" y="1287145"/>
            <a:ext cx="4838700" cy="5000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33745" y="1287145"/>
            <a:ext cx="4838700" cy="5000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33745" y="9359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解密后为</a:t>
            </a:r>
            <a:r>
              <a:rPr lang="en-US" altLang="zh-CN">
                <a:sym typeface="+mn-ea"/>
              </a:rPr>
              <a:t>b’sadfsdfasdf’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2710" y="405765"/>
            <a:ext cx="9209405" cy="60464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lstStyle/>
          <a:p>
            <a:r>
              <a:rPr lang="zh-CN" altLang="en-US"/>
              <a:t>Other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lstStyle/>
          <a:p>
            <a:r>
              <a:rPr lang="en-US" altLang="zh-CN"/>
              <a:t>08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其他功能的定义和作用</a:t>
            </a:r>
            <a:endParaRPr lang="zh-CN" altLang="en-US"/>
          </a:p>
        </p:txBody>
      </p:sp>
      <p:sp>
        <p:nvSpPr>
          <p:cNvPr id="16" name="对角圆角矩形 15"/>
          <p:cNvSpPr/>
          <p:nvPr>
            <p:custDataLst>
              <p:tags r:id="rId1"/>
            </p:custDataLst>
          </p:nvPr>
        </p:nvSpPr>
        <p:spPr>
          <a:xfrm>
            <a:off x="1450460" y="4098491"/>
            <a:ext cx="9291232" cy="783116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对角圆角矩形 16"/>
          <p:cNvSpPr/>
          <p:nvPr>
            <p:custDataLst>
              <p:tags r:id="rId2"/>
            </p:custDataLst>
          </p:nvPr>
        </p:nvSpPr>
        <p:spPr>
          <a:xfrm>
            <a:off x="1450460" y="3956274"/>
            <a:ext cx="565480" cy="539591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165100" dist="25400" dir="2700000" sx="102000" sy="102000" algn="tl" rotWithShape="0">
              <a:schemeClr val="accent3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直角三角形 17"/>
          <p:cNvSpPr/>
          <p:nvPr>
            <p:custDataLst>
              <p:tags r:id="rId3"/>
            </p:custDataLst>
          </p:nvPr>
        </p:nvSpPr>
        <p:spPr>
          <a:xfrm>
            <a:off x="2016066" y="3956926"/>
            <a:ext cx="85199" cy="141997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2052599" y="4109581"/>
            <a:ext cx="8394896" cy="769627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常见功能：包括重定向、缓存控制、内容编码等。</a:t>
            </a:r>
            <a:endParaRPr lang="en-US" altLang="zh-CN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3" name="对角圆角矩形 52"/>
          <p:cNvSpPr/>
          <p:nvPr>
            <p:custDataLst>
              <p:tags r:id="rId5"/>
            </p:custDataLst>
          </p:nvPr>
        </p:nvSpPr>
        <p:spPr>
          <a:xfrm>
            <a:off x="1450460" y="1507269"/>
            <a:ext cx="9291232" cy="783116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对角圆角矩形 53"/>
          <p:cNvSpPr/>
          <p:nvPr>
            <p:custDataLst>
              <p:tags r:id="rId6"/>
            </p:custDataLst>
          </p:nvPr>
        </p:nvSpPr>
        <p:spPr>
          <a:xfrm>
            <a:off x="1450460" y="1364400"/>
            <a:ext cx="565480" cy="539591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165100" dist="25400" dir="2700000" sx="102000" sy="102000" algn="tl" rotWithShape="0">
              <a:schemeClr val="accent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直角三角形 54"/>
          <p:cNvSpPr/>
          <p:nvPr>
            <p:custDataLst>
              <p:tags r:id="rId7"/>
            </p:custDataLst>
          </p:nvPr>
        </p:nvSpPr>
        <p:spPr>
          <a:xfrm>
            <a:off x="2016066" y="1365052"/>
            <a:ext cx="85199" cy="1419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8"/>
            </p:custDataLst>
          </p:nvPr>
        </p:nvSpPr>
        <p:spPr>
          <a:xfrm>
            <a:off x="2052599" y="1510531"/>
            <a:ext cx="8394896" cy="769627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定义：其他功能是指在HTTP协议中除请求和响应之外的其他功能。</a:t>
            </a:r>
            <a:endParaRPr lang="zh-CN" altLang="en-US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对角圆角矩形 5"/>
          <p:cNvSpPr/>
          <p:nvPr>
            <p:custDataLst>
              <p:tags r:id="rId9"/>
            </p:custDataLst>
          </p:nvPr>
        </p:nvSpPr>
        <p:spPr>
          <a:xfrm>
            <a:off x="1450460" y="2802880"/>
            <a:ext cx="9291232" cy="783116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对角圆角矩形 6"/>
          <p:cNvSpPr/>
          <p:nvPr>
            <p:custDataLst>
              <p:tags r:id="rId10"/>
            </p:custDataLst>
          </p:nvPr>
        </p:nvSpPr>
        <p:spPr>
          <a:xfrm>
            <a:off x="1450460" y="2660011"/>
            <a:ext cx="565480" cy="539591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165100" dist="25400" dir="2700000" sx="102000" sy="102000" algn="tl" rotWithShape="0">
              <a:schemeClr val="accent2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11"/>
            </p:custDataLst>
          </p:nvPr>
        </p:nvSpPr>
        <p:spPr>
          <a:xfrm>
            <a:off x="2016066" y="2661315"/>
            <a:ext cx="85199" cy="14199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052599" y="2813970"/>
            <a:ext cx="8394896" cy="769627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 fontScale="90000" lnSpcReduction="20000"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作用：其他功能用于扩展HTTP协议的功能，提供更多的通信选项和机制，以满足不同的应用需求。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" name="对角圆角矩形 9"/>
          <p:cNvSpPr/>
          <p:nvPr>
            <p:custDataLst>
              <p:tags r:id="rId13"/>
            </p:custDataLst>
          </p:nvPr>
        </p:nvSpPr>
        <p:spPr>
          <a:xfrm>
            <a:off x="1450460" y="5394754"/>
            <a:ext cx="9291232" cy="783116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对角圆角矩形 10"/>
          <p:cNvSpPr/>
          <p:nvPr>
            <p:custDataLst>
              <p:tags r:id="rId14"/>
            </p:custDataLst>
          </p:nvPr>
        </p:nvSpPr>
        <p:spPr>
          <a:xfrm>
            <a:off x="1450460" y="5251884"/>
            <a:ext cx="565480" cy="539591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165100" dist="25400" dir="2700000" sx="102000" sy="102000" algn="tl" rotWithShape="0">
              <a:schemeClr val="accent4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直角三角形 11"/>
          <p:cNvSpPr/>
          <p:nvPr>
            <p:custDataLst>
              <p:tags r:id="rId15"/>
            </p:custDataLst>
          </p:nvPr>
        </p:nvSpPr>
        <p:spPr>
          <a:xfrm>
            <a:off x="2016066" y="5252537"/>
            <a:ext cx="85199" cy="141997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2052599" y="5405192"/>
            <a:ext cx="8394896" cy="769627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实现方式：通过HTTP头部、状态码等机制实现。</a:t>
            </a:r>
            <a:endParaRPr lang="en-US" altLang="zh-CN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其他功能的实现方式</a:t>
            </a:r>
            <a:endParaRPr lang="zh-CN" altLang="en-US"/>
          </a:p>
        </p:txBody>
      </p:sp>
      <p:sp>
        <p:nvSpPr>
          <p:cNvPr id="19" name="正文"/>
          <p:cNvSpPr txBox="1"/>
          <p:nvPr>
            <p:custDataLst>
              <p:tags r:id="rId1"/>
            </p:custDataLst>
          </p:nvPr>
        </p:nvSpPr>
        <p:spPr>
          <a:xfrm>
            <a:off x="2383176" y="1364400"/>
            <a:ext cx="7425647" cy="9816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缓存控制：通过设置HTTP头部的Cache-Control和Expires字段来实现缓存控制，以提高网页加载速度和减少网络带宽消耗。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0" name="正文"/>
          <p:cNvSpPr txBox="1"/>
          <p:nvPr>
            <p:custDataLst>
              <p:tags r:id="rId2"/>
            </p:custDataLst>
          </p:nvPr>
        </p:nvSpPr>
        <p:spPr>
          <a:xfrm>
            <a:off x="2383176" y="2641578"/>
            <a:ext cx="7425647" cy="9816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内容编码：通过设置HTTP头部的Content-Encoding字段来实现内容编码，对网页内容进行压缩传输，以减少传输时间和带宽消耗。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1" name="正文"/>
          <p:cNvSpPr txBox="1"/>
          <p:nvPr>
            <p:custDataLst>
              <p:tags r:id="rId3"/>
            </p:custDataLst>
          </p:nvPr>
        </p:nvSpPr>
        <p:spPr>
          <a:xfrm>
            <a:off x="2383176" y="3918755"/>
            <a:ext cx="7425647" cy="9816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字符集设置：通过设置HTTP头部的Content-Type字段来实现字符集设置，以告诉浏览器正确地解析和显示网页内容。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2" name="正文"/>
          <p:cNvSpPr txBox="1"/>
          <p:nvPr>
            <p:custDataLst>
              <p:tags r:id="rId4"/>
            </p:custDataLst>
          </p:nvPr>
        </p:nvSpPr>
        <p:spPr>
          <a:xfrm>
            <a:off x="2383176" y="5195933"/>
            <a:ext cx="7425647" cy="9816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语言设置：通过设置HTTP头部的Accept-Language字段来实现语言设置，以告诉浏览器用户希望看到的网页内容所使用的语言。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216451"/>
            <a:ext cx="10515000" cy="1800000"/>
          </a:xfrm>
        </p:spPr>
        <p:txBody>
          <a:bodyPr/>
          <a:lstStyle/>
          <a:p>
            <a:r>
              <a:rPr lang="zh-CN" altLang="en-US"/>
              <a:t>感谢观看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定义和作用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 rot="16200000">
            <a:off x="5632130" y="-3304692"/>
            <a:ext cx="926380" cy="105134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 rot="16200000">
            <a:off x="445225" y="1882213"/>
            <a:ext cx="924855" cy="138767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 rot="16200000">
            <a:off x="5633353" y="-2084208"/>
            <a:ext cx="926380" cy="105142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 rot="16200000">
            <a:off x="446447" y="3103309"/>
            <a:ext cx="924855" cy="138767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 rot="16200000">
            <a:off x="5632130" y="-886948"/>
            <a:ext cx="926380" cy="105134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 rot="16200000">
            <a:off x="445225" y="4299958"/>
            <a:ext cx="924855" cy="138767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 rot="16200000">
            <a:off x="5633353" y="332926"/>
            <a:ext cx="926380" cy="105142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 rot="16200000">
            <a:off x="446447" y="5520442"/>
            <a:ext cx="924855" cy="138767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280068" y="3906372"/>
            <a:ext cx="10071997" cy="926380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作用：提供互联网服务，如网页浏览、文件传输等。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280068" y="5127467"/>
            <a:ext cx="10071997" cy="92561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与客户端交互方式：通过TCP/IP协议进行数据传输和交互。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280068" y="1488627"/>
            <a:ext cx="10071997" cy="926380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 lnSpcReduction="10000"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HTTP Server定义：一个提供HTTP服务的软件系统，能够响应客户端的请求并返回相应的数据。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280068" y="2710945"/>
            <a:ext cx="10071997" cy="92561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主要功能：处理客户端请求、返回数据、维护连接等。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838200" y="2519143"/>
            <a:ext cx="2481628" cy="25099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178143" y="2513640"/>
            <a:ext cx="509536" cy="264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6" name="TextBox 2"/>
          <p:cNvSpPr txBox="1"/>
          <p:nvPr>
            <p:custDataLst>
              <p:tags r:id="rId3"/>
            </p:custDataLst>
          </p:nvPr>
        </p:nvSpPr>
        <p:spPr>
          <a:xfrm>
            <a:off x="986772" y="3068798"/>
            <a:ext cx="2184713" cy="176413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微软雅黑" panose="020B0503020204020204" charset="-122"/>
                <a:sym typeface="Arial" panose="020B0604020202020204" pitchFamily="34" charset="0"/>
              </a:rPr>
              <a:t>监听端口：HTTP服务器在特定端口上监听客户端请求</a:t>
            </a:r>
            <a:endParaRPr lang="zh-CN" altLang="en-US" spc="15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521057" y="2519143"/>
            <a:ext cx="2481628" cy="25099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879342" y="2513640"/>
            <a:ext cx="509536" cy="264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8" name="TextBox 2"/>
          <p:cNvSpPr txBox="1"/>
          <p:nvPr>
            <p:custDataLst>
              <p:tags r:id="rId6"/>
            </p:custDataLst>
          </p:nvPr>
        </p:nvSpPr>
        <p:spPr>
          <a:xfrm>
            <a:off x="3669017" y="3068798"/>
            <a:ext cx="2184713" cy="176413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微软雅黑" panose="020B0503020204020204" charset="-122"/>
                <a:sym typeface="Arial" panose="020B0604020202020204" pitchFamily="34" charset="0"/>
              </a:rPr>
              <a:t>接收请求：接收来自客户端的HTTP请求</a:t>
            </a:r>
            <a:endParaRPr lang="zh-CN" altLang="en-US" spc="15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>
            <p:custDataLst>
              <p:tags r:id="rId7"/>
            </p:custDataLst>
          </p:nvPr>
        </p:nvSpPr>
        <p:spPr>
          <a:xfrm>
            <a:off x="6199634" y="2519143"/>
            <a:ext cx="2481628" cy="25099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>
            <p:custDataLst>
              <p:tags r:id="rId8"/>
            </p:custDataLst>
          </p:nvPr>
        </p:nvSpPr>
        <p:spPr>
          <a:xfrm>
            <a:off x="6539576" y="2513640"/>
            <a:ext cx="509536" cy="264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42" name="TextBox 2"/>
          <p:cNvSpPr txBox="1"/>
          <p:nvPr>
            <p:custDataLst>
              <p:tags r:id="rId9"/>
            </p:custDataLst>
          </p:nvPr>
        </p:nvSpPr>
        <p:spPr>
          <a:xfrm>
            <a:off x="6348206" y="3068798"/>
            <a:ext cx="2184713" cy="1764137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spc="15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微软雅黑" panose="020B0503020204020204" charset="-122"/>
                <a:sym typeface="Arial" panose="020B0604020202020204" pitchFamily="34" charset="0"/>
              </a:rPr>
              <a:t>处理请求：根据请求内容进行相应的处理，如解析请求头、请求体等</a:t>
            </a:r>
            <a:endParaRPr lang="zh-CN" altLang="en-US" sz="2000" spc="15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>
            <p:custDataLst>
              <p:tags r:id="rId10"/>
            </p:custDataLst>
          </p:nvPr>
        </p:nvSpPr>
        <p:spPr>
          <a:xfrm>
            <a:off x="8872708" y="2519143"/>
            <a:ext cx="2481628" cy="25099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>
            <p:custDataLst>
              <p:tags r:id="rId11"/>
            </p:custDataLst>
          </p:nvPr>
        </p:nvSpPr>
        <p:spPr>
          <a:xfrm>
            <a:off x="9230993" y="2513640"/>
            <a:ext cx="509536" cy="264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zh-CN" altLang="en-US">
              <a:latin typeface="+mn-ea"/>
              <a:sym typeface="Arial" panose="020B0604020202020204" pitchFamily="34" charset="0"/>
            </a:endParaRPr>
          </a:p>
        </p:txBody>
      </p:sp>
      <p:sp>
        <p:nvSpPr>
          <p:cNvPr id="43" name="TextBox 2"/>
          <p:cNvSpPr txBox="1"/>
          <p:nvPr>
            <p:custDataLst>
              <p:tags r:id="rId12"/>
            </p:custDataLst>
          </p:nvPr>
        </p:nvSpPr>
        <p:spPr>
          <a:xfrm>
            <a:off x="9021280" y="3068798"/>
            <a:ext cx="2184713" cy="176413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微软雅黑" panose="020B0503020204020204" charset="-122"/>
                <a:sym typeface="Arial" panose="020B0604020202020204" pitchFamily="34" charset="0"/>
              </a:rPr>
              <a:t>返回响应：将处理结果以HTTP响应的形式返回给客户端</a:t>
            </a:r>
            <a:endParaRPr lang="zh-CN" altLang="en-US" spc="15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r>
              <a:rPr lang="en-GB" altLang="zh-CN"/>
              <a:t>-Buffer</a:t>
            </a:r>
            <a:endParaRPr lang="en-GB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25440" y="1224280"/>
            <a:ext cx="5928360" cy="51422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200" y="28441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接收缓存：用于接收内容较长的请求包。方便后续的</a:t>
            </a:r>
            <a:r>
              <a:rPr lang="zh-CN" altLang="zh-CN"/>
              <a:t>文件上传</a:t>
            </a:r>
            <a:r>
              <a:rPr lang="zh-CN" altLang="zh-CN"/>
              <a:t>操作。</a:t>
            </a:r>
            <a:endParaRPr lang="zh-CN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r>
              <a:rPr lang="en-GB" altLang="zh-CN"/>
              <a:t>-</a:t>
            </a:r>
            <a:r>
              <a:rPr lang="zh-CN" altLang="en-GB"/>
              <a:t>解包与组</a:t>
            </a:r>
            <a:r>
              <a:rPr lang="zh-CN" altLang="en-GB"/>
              <a:t>包</a:t>
            </a:r>
            <a:endParaRPr lang="zh-CN" altLang="en-GB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430" y="1391285"/>
            <a:ext cx="5574665" cy="33858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6020" y="494411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依据</a:t>
            </a:r>
            <a:r>
              <a:rPr lang="en-US" altLang="zh-CN"/>
              <a:t>\r\n\r\n</a:t>
            </a:r>
            <a:r>
              <a:rPr lang="zh-CN" altLang="en-US"/>
              <a:t>的原则将</a:t>
            </a:r>
            <a:r>
              <a:rPr lang="en-US" altLang="zh-CN"/>
              <a:t>header</a:t>
            </a:r>
            <a:r>
              <a:rPr lang="zh-CN" altLang="en-US"/>
              <a:t>与</a:t>
            </a:r>
            <a:r>
              <a:rPr lang="en-US" altLang="zh-CN"/>
              <a:t>body</a:t>
            </a:r>
            <a:r>
              <a:rPr lang="zh-CN" altLang="en-US"/>
              <a:t>分开，继而细分请求方法以及请求</a:t>
            </a:r>
            <a:r>
              <a:rPr lang="en-US" altLang="zh-CN"/>
              <a:t>url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57290" y="1416050"/>
            <a:ext cx="5375910" cy="33610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35470" y="508762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将每一个</a:t>
            </a:r>
            <a:r>
              <a:rPr lang="en-US" altLang="zh-CN"/>
              <a:t>http</a:t>
            </a:r>
            <a:r>
              <a:rPr lang="zh-CN" altLang="en-US"/>
              <a:t>包的</a:t>
            </a:r>
            <a:r>
              <a:rPr lang="en-US" altLang="zh-CN"/>
              <a:t>header</a:t>
            </a:r>
            <a:r>
              <a:rPr lang="zh-CN" altLang="en-US"/>
              <a:t>和</a:t>
            </a:r>
            <a:r>
              <a:rPr lang="en-US" altLang="zh-CN"/>
              <a:t>body</a:t>
            </a:r>
            <a:r>
              <a:rPr lang="zh-CN" altLang="en-US"/>
              <a:t>分开编码，使得能传输图片等非文本编码</a:t>
            </a:r>
            <a:r>
              <a:rPr lang="zh-CN" altLang="en-US"/>
              <a:t>内容。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r>
              <a:rPr lang="en-GB" altLang="zh-CN"/>
              <a:t>-HEAD</a:t>
            </a:r>
            <a:endParaRPr lang="en-GB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8010" y="1581150"/>
            <a:ext cx="11452860" cy="445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72957"/>
          <a:stretch>
            <a:fillRect/>
          </a:stretch>
        </p:blipFill>
        <p:spPr>
          <a:xfrm>
            <a:off x="6585585" y="66040"/>
            <a:ext cx="4626610" cy="1452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8010" y="2526030"/>
            <a:ext cx="6979920" cy="3322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34960" y="358457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每一个响应包都产看了请求方法，如果是</a:t>
            </a:r>
            <a:r>
              <a:rPr lang="en-US" altLang="zh-CN"/>
              <a:t>HEAD</a:t>
            </a:r>
            <a:r>
              <a:rPr lang="zh-CN" altLang="en-US"/>
              <a:t>方法，则不返回</a:t>
            </a:r>
            <a:r>
              <a:rPr lang="en-US" altLang="zh-CN"/>
              <a:t>http</a:t>
            </a:r>
            <a:r>
              <a:rPr lang="zh-CN" altLang="en-US"/>
              <a:t>包的</a:t>
            </a:r>
            <a:r>
              <a:rPr lang="en-US" altLang="zh-CN"/>
              <a:t>body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实现方式</a:t>
            </a:r>
            <a:r>
              <a:rPr lang="en-GB" altLang="zh-CN"/>
              <a:t>-</a:t>
            </a:r>
            <a:r>
              <a:rPr lang="en-US" altLang="en-GB"/>
              <a:t>GET&amp;</a:t>
            </a:r>
            <a:r>
              <a:rPr lang="en-US" altLang="en-GB"/>
              <a:t>POST</a:t>
            </a:r>
            <a:endParaRPr lang="en-US" altLang="en-GB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9246"/>
          <a:stretch>
            <a:fillRect/>
          </a:stretch>
        </p:blipFill>
        <p:spPr>
          <a:xfrm>
            <a:off x="795655" y="1183005"/>
            <a:ext cx="8475980" cy="76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5655" y="2075180"/>
            <a:ext cx="5371465" cy="3114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22695" y="2075180"/>
            <a:ext cx="5536565" cy="32042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4605" y="5610225"/>
            <a:ext cx="905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对每一个请求的方法以及访问</a:t>
            </a:r>
            <a:r>
              <a:rPr lang="en-US" altLang="zh-CN"/>
              <a:t>url</a:t>
            </a:r>
            <a:r>
              <a:rPr lang="zh-CN" altLang="en-US"/>
              <a:t>进行分类确认，如果不符合访问规范，则返回</a:t>
            </a:r>
            <a:r>
              <a:rPr lang="en-US" altLang="zh-CN"/>
              <a:t>405</a:t>
            </a:r>
            <a:r>
              <a:rPr lang="zh-CN" altLang="en-US"/>
              <a:t>状态码。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2_1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单击添加文档标题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12_1*b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单击此处添加副标题"/>
</p:tagLst>
</file>

<file path=ppt/tags/tag123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212_1*f*4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汇报人：WPS"/>
</p:tagLst>
</file>

<file path=ppt/tags/tag124.xml><?xml version="1.0" encoding="utf-8"?>
<p:tagLst xmlns:p="http://schemas.openxmlformats.org/presentationml/2006/main">
  <p:tag name="KSO_WM_SLIDE_ID" val="custom2023121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1212"/>
  <p:tag name="KSO_WM_SLIDE_LAYOUT" val="a_b_f"/>
  <p:tag name="KSO_WM_SLIDE_LAYOUT_CNT" val="1_1_1"/>
  <p:tag name="KSO_WM_SLIDE_TYPE" val="title"/>
  <p:tag name="KSO_WM_SLIDE_SUBTYPE" val="pureTxt"/>
  <p:tag name="KSO_WM_TEMPLATE_THUMBS_INDEX" val="1、9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6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  <p:tag name="KSO_WM_UNIT_TEXT_FILL_FORE_SCHEMECOLOR_INDEX" val="2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212_6*l_h_i*1_1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1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212_6*l_h_a*1_1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1212_6*l_h_i*1_1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212_6*l_h_i*1_2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2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1212_6*l_h_a*1_2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1212_6*l_h_i*1_2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212_6*l_h_i*1_3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3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212_6*l_h_a*1_3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1212_6*l_h_i*1_3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212_6*l_h_i*1_4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4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1212_6*l_h_a*1_4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1212_6*l_h_i*1_4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1212_6*l_h_i*1_5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5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1212_6*l_h_a*1_5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1212_6*l_h_i*1_5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1212_6*l_h_i*1_6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6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1212_6*l_h_a*1_6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231212_6*l_h_i*1_6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1212_6*l_h_i*1_6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6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1212_6*l_h_a*1_6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231212_6*l_h_i*1_6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SLIDE_ID" val="custom20231212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1.0"/>
  <p:tag name="KSO_WM_BEAUTIFY_FLAG" val="#wm#"/>
  <p:tag name="KSO_WM_TEMPLATE_CATEGORY" val="custom"/>
  <p:tag name="KSO_WM_TEMPLATE_INDEX" val="20231212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14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TEMPLATE_CATEGORY" val="custom"/>
  <p:tag name="KSO_WM_TEMPLATE_INDEX" val="2023121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1_1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1_2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f*1_1_1"/>
  <p:tag name="KSO_WM_TEMPLATE_CATEGORY" val="diagram"/>
  <p:tag name="KSO_WM_TEMPLATE_INDEX" val="2023135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2_1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2_2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f*1_2_1"/>
  <p:tag name="KSO_WM_TEMPLATE_CATEGORY" val="diagram"/>
  <p:tag name="KSO_WM_TEMPLATE_INDEX" val="2023135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VALUE" val="36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3_1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3_2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f*1_3_1"/>
  <p:tag name="KSO_WM_TEMPLATE_CATEGORY" val="diagram"/>
  <p:tag name="KSO_WM_TEMPLATE_INDEX" val="2023135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VALUE" val="36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4_1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i*1_4_2"/>
  <p:tag name="KSO_WM_TEMPLATE_CATEGORY" val="diagram"/>
  <p:tag name="KSO_WM_TEMPLATE_INDEX" val="20231351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1_3*l_h_f*1_4_1"/>
  <p:tag name="KSO_WM_TEMPLATE_CATEGORY" val="diagram"/>
  <p:tag name="KSO_WM_TEMPLATE_INDEX" val="20231351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VALUE" val="36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0.18463134765625,&quot;width&quot;:859.957702636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191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485_4*l_h_i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5"/>
  <p:tag name="KSO_WM_DIAGRAM_MAX_ITEMCNT" val="6"/>
  <p:tag name="KSO_WM_DIAGRAM_MIN_ITEMCNT" val="1"/>
  <p:tag name="KSO_WM_DIAGRAM_VIRTUALLY_FRAME" val="{&quot;height&quot;:254.35000610351562,&quot;width&quot;:913.65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485_4*l_h_i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6"/>
  <p:tag name="KSO_WM_DIAGRAM_MAX_ITEMCNT" val="6"/>
  <p:tag name="KSO_WM_DIAGRAM_MIN_ITEMCNT" val="1"/>
  <p:tag name="KSO_WM_DIAGRAM_VIRTUALLY_FRAME" val="{&quot;height&quot;:254.35000610351562,&quot;width&quot;:913.65002441406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485_4*l_h_i*1_4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8"/>
  <p:tag name="KSO_WM_DIAGRAM_MAX_ITEMCNT" val="6"/>
  <p:tag name="KSO_WM_DIAGRAM_MIN_ITEMCNT" val="1"/>
  <p:tag name="KSO_WM_DIAGRAM_VIRTUALLY_FRAME" val="{&quot;height&quot;:254.35000610351562,&quot;width&quot;:913.650024414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.400000005960464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485_4*l_h_i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10"/>
  <p:tag name="KSO_WM_DIAGRAM_MAX_ITEMCNT" val="6"/>
  <p:tag name="KSO_WM_DIAGRAM_MIN_ITEMCNT" val="1"/>
  <p:tag name="KSO_WM_DIAGRAM_VIRTUALLY_FRAME" val="{&quot;height&quot;:254.35000610351562,&quot;width&quot;:913.6500244140625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brightness&quot;:-0.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485_4*l_h_f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000610351562,&quot;width&quot;:913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485_4*l_h_f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000610351562,&quot;width&quot;:913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485_4*l_h_f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000610351562,&quot;width&quot;:913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20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</p:tagLst>
</file>

<file path=ppt/tags/tag204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TEMPLATE_CATEGORY" val="custom"/>
  <p:tag name="KSO_WM_TEMPLATE_INDEX" val="20231212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211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TEMPLATE_CATEGORY" val="custom"/>
  <p:tag name="KSO_WM_TEMPLATE_INDEX" val="2023121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21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5"/>
</p:tagLst>
</file>

<file path=ppt/tags/tag218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</p:tagLst>
</file>

<file path=ppt/tags/tag219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672_1*l_h_i*1_1_2"/>
  <p:tag name="KSO_WM_TEMPLATE_CATEGORY" val="diagram"/>
  <p:tag name="KSO_WM_TEMPLATE_INDEX" val="20231672"/>
  <p:tag name="KSO_WM_UNIT_LAYERLEVEL" val="1_1_1"/>
  <p:tag name="KSO_WM_TAG_VERSION" val="3.0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gradient&quot;:[{&quot;brightness&quot;:0.4000000059604645,&quot;colorType&quot;:1,&quot;foreColorIndex&quot;:5,&quot;pos&quot;:1,&quot;transparency&quot;:0},{&quot;brightness&quot;:0.800000011920929,&quot;colorType&quot;:1,&quot;foreColorIndex&quot;:5,&quot;pos&quot;:0,&quot;transparency&quot;:0.5}],&quot;type&quot;:2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672_1*l_h_i*1_1_3"/>
  <p:tag name="KSO_WM_TEMPLATE_CATEGORY" val="diagram"/>
  <p:tag name="KSO_WM_TEMPLATE_INDEX" val="20231672"/>
  <p:tag name="KSO_WM_UNIT_LAYERLEVEL" val="1_1_1"/>
  <p:tag name="KSO_WM_TAG_VERSION" val="3.0"/>
  <p:tag name="KSO_WM_BEAUTIFY_FLAG" val="#wm#"/>
  <p:tag name="KSO_WM_UNIT_FILL_TYPE" val="3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.800000011920929,&quot;colorType&quot;:1,&quot;foreColorIndex&quot;:5,&quot;pos&quot;:0.69999998807907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72_1*l_h_a*1_1_1"/>
  <p:tag name="KSO_WM_TEMPLATE_CATEGORY" val="diagram"/>
  <p:tag name="KSO_WM_TEMPLATE_INDEX" val="2023167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2_1*l_h_f*1_1_1"/>
  <p:tag name="KSO_WM_TEMPLATE_CATEGORY" val="diagram"/>
  <p:tag name="KSO_WM_TEMPLATE_INDEX" val="2023167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输入(你的)智能图形项正文，文字是您思想的提炼，请尽量言简意赅的阐述观点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672_1*l_h_i*1_1_1"/>
  <p:tag name="KSO_WM_TEMPLATE_CATEGORY" val="diagram"/>
  <p:tag name="KSO_WM_TEMPLATE_INDEX" val="20231672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0.8999999761581421,&quot;transparency&quot;:0}],&quot;type&quot;:3},&quot;glow&quot;:{&quot;colorType&quot;:0},&quot;line&quot;:{&quot;gradient&quot;:[{&quot;brightness&quot;:0,&quot;colorType&quot;:1,&quot;foreColorIndex&quot;:5,&quot;pos&quot;:0.5,&quot;transparency&quot;:0},{&quot;brightness&quot;:0,&quot;colorType&quot;:1,&quot;foreColorIndex&quot;:5,&quot;pos&quot;:0,&quot;transparency&quot;:1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LINE_FORE_SCHEMECOLOR_INDEX" val="5"/>
  <p:tag name="KSO_WM_UNIT_USESOURCEFORMAT_APPLY" val="0"/>
</p:tagLst>
</file>

<file path=ppt/tags/tag22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672_1*l_h_i*1_2_2"/>
  <p:tag name="KSO_WM_TEMPLATE_CATEGORY" val="diagram"/>
  <p:tag name="KSO_WM_TEMPLATE_INDEX" val="20231672"/>
  <p:tag name="KSO_WM_UNIT_LAYERLEVEL" val="1_1_1"/>
  <p:tag name="KSO_WM_TAG_VERSION" val="3.0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gradient&quot;:[{&quot;brightness&quot;:0.4000000059604645,&quot;colorType&quot;:1,&quot;foreColorIndex&quot;:5,&quot;pos&quot;:1,&quot;transparency&quot;:0},{&quot;brightness&quot;:0.800000011920929,&quot;colorType&quot;:1,&quot;foreColorIndex&quot;:5,&quot;pos&quot;:0,&quot;transparency&quot;:0.5}],&quot;type&quot;:2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672_1*l_h_i*1_2_3"/>
  <p:tag name="KSO_WM_TEMPLATE_CATEGORY" val="diagram"/>
  <p:tag name="KSO_WM_TEMPLATE_INDEX" val="20231672"/>
  <p:tag name="KSO_WM_UNIT_LAYERLEVEL" val="1_1_1"/>
  <p:tag name="KSO_WM_TAG_VERSION" val="3.0"/>
  <p:tag name="KSO_WM_UNIT_FILL_TYPE" val="3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.800000011920929,&quot;colorType&quot;:1,&quot;foreColorIndex&quot;:5,&quot;pos&quot;:0.69999998807907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72_1*l_h_a*1_2_1"/>
  <p:tag name="KSO_WM_TEMPLATE_CATEGORY" val="diagram"/>
  <p:tag name="KSO_WM_TEMPLATE_INDEX" val="2023167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2_1*l_h_f*1_2_1"/>
  <p:tag name="KSO_WM_TEMPLATE_CATEGORY" val="diagram"/>
  <p:tag name="KSO_WM_TEMPLATE_INDEX" val="2023167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输入(你的)智能图形项正文，文字是您思想的提炼，请尽量言简意赅的阐述观点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8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672_1*l_h_i*1_2_1"/>
  <p:tag name="KSO_WM_TEMPLATE_CATEGORY" val="diagram"/>
  <p:tag name="KSO_WM_TEMPLATE_INDEX" val="20231672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04998779296875,&quot;width&quot;:865.7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0.8999999761581421,&quot;transparency&quot;:0}],&quot;type&quot;:3},&quot;glow&quot;:{&quot;colorType&quot;:0},&quot;line&quot;:{&quot;gradient&quot;:[{&quot;brightness&quot;:0,&quot;colorType&quot;:1,&quot;foreColorIndex&quot;:5,&quot;pos&quot;:0.5,&quot;transparency&quot;:0},{&quot;brightness&quot;:0,&quot;colorType&quot;:1,&quot;foreColorIndex&quot;:5,&quot;pos&quot;:0,&quot;transparency&quot;:1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LINE_FORE_SCHEMECOLOR_INDEX" val="5"/>
  <p:tag name="KSO_WM_UNIT_USESOURCEFORMAT_APPLY" val="0"/>
</p:tagLst>
</file>

<file path=ppt/tags/tag229.xml><?xml version="1.0" encoding="utf-8"?>
<p:tagLst xmlns:p="http://schemas.openxmlformats.org/presentationml/2006/main">
  <p:tag name="KSO_WM_TEMPLATE_CATEGORY" val="custom"/>
  <p:tag name="KSO_WM_TEMPLATE_INDEX" val="2023121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23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6"/>
</p:tagLst>
</file>

<file path=ppt/tags/tag234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</p:tagLst>
</file>

<file path=ppt/tags/tag2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2_1*l_h_f*1_1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499877929687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2_1*l_h_f*1_2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499877929687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TEMPLATE_CATEGORY" val="custom"/>
  <p:tag name="KSO_WM_TEMPLATE_INDEX" val="2023121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25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7"/>
</p:tagLst>
</file>

<file path=ppt/tags/tag255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</p:tagLst>
</file>

<file path=ppt/tags/tag256.xml><?xml version="1.0" encoding="utf-8"?>
<p:tagLst xmlns:p="http://schemas.openxmlformats.org/presentationml/2006/main">
  <p:tag name="KSO_WM_TEMPLATE_CATEGORY" val="custom"/>
  <p:tag name="KSO_WM_TEMPLATE_INDEX" val="20231212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26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8"/>
</p:tagLst>
</file>

<file path=ppt/tags/tag268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1_3*l_h_i*1_3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301_3*l_h_i*1_3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,&quot;colorType&quot;:1,&quot;foreColorIndex&quot;:7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1_3*l_h_i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-0.25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1_3*l_h_f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1_3*l_h_i*1_1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01_3*l_h_i*1_1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1_3*l_h_i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1_3*l_h_f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1_3*l_h_i*1_2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01_3*l_h_i*1_2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,&quot;colorType&quot;:1,&quot;foreColorIndex&quot;:6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1_3*l_h_i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-0.25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1_3*l_h_f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1_3*l_h_i*1_4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301_3*l_h_i*1_4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,&quot;colorType&quot;:1,&quot;foreColorIndex&quot;:8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1_3*l_h_i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1_3*l_h_f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TEMPLATE_CATEGORY" val="custom"/>
  <p:tag name="KSO_WM_TEMPLATE_INDEX" val="20231212"/>
</p:tagLst>
</file>

<file path=ppt/tags/tag2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2_3*l_h_f*1_1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499877929687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2_3*l_h_f*1_2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499877929687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62_3*l_h_f*1_3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499877929687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62_3*l_h_f*1_4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499877929687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9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291.xml><?xml version="1.0" encoding="utf-8"?>
<p:tagLst xmlns:p="http://schemas.openxmlformats.org/presentationml/2006/main">
  <p:tag name="KSO_WM_SLIDE_ID" val="custom2023121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1212"/>
  <p:tag name="KSO_WM_SLIDE_TYPE" val="endPage"/>
  <p:tag name="KSO_WM_SLIDE_SUBTYPE" val="pureTxt"/>
  <p:tag name="KSO_WM_SLIDE_LAYOUT" val="a_f"/>
  <p:tag name="KSO_WM_SLIDE_LAYOUT_CNT" val="1_1"/>
</p:tagLst>
</file>

<file path=ppt/tags/tag292.xml><?xml version="1.0" encoding="utf-8"?>
<p:tagLst xmlns:p="http://schemas.openxmlformats.org/presentationml/2006/main">
  <p:tag name="commondata" val="eyJoZGlkIjoiNTcwYmE5NTlmNjdlNmEzYWMxOTllMjExNjlmNWNhMWI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2650</Words>
  <Application>WPS 演示</Application>
  <PresentationFormat>宽屏</PresentationFormat>
  <Paragraphs>227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微软雅黑</vt:lpstr>
      <vt:lpstr>微软雅黑</vt:lpstr>
      <vt:lpstr>Arial Unicode MS</vt:lpstr>
      <vt:lpstr>Calibri</vt:lpstr>
      <vt:lpstr>+中文正文</vt:lpstr>
      <vt:lpstr>Segoe Print</vt:lpstr>
      <vt:lpstr>WPS</vt:lpstr>
      <vt:lpstr>Office 主题​​</vt:lpstr>
      <vt:lpstr>HTTP File Manager</vt:lpstr>
      <vt:lpstr>目录</vt:lpstr>
      <vt:lpstr>HTTP Server</vt:lpstr>
      <vt:lpstr>定义和作用</vt:lpstr>
      <vt:lpstr>实现方式</vt:lpstr>
      <vt:lpstr>实现方式-Buffer</vt:lpstr>
      <vt:lpstr>实现方式-解包与组包</vt:lpstr>
      <vt:lpstr>实现方式-HEAD</vt:lpstr>
      <vt:lpstr>实现方式-GET&amp;POST</vt:lpstr>
      <vt:lpstr>实现方式-Persistent</vt:lpstr>
      <vt:lpstr>实现方式-Multi-Handler</vt:lpstr>
      <vt:lpstr>实现方式-Authorization</vt:lpstr>
      <vt:lpstr>View and Download</vt:lpstr>
      <vt:lpstr>下载功能</vt:lpstr>
      <vt:lpstr>实现方式-Front-end View</vt:lpstr>
      <vt:lpstr>实现方式-Download</vt:lpstr>
      <vt:lpstr>Upload and Delete</vt:lpstr>
      <vt:lpstr>上传功能</vt:lpstr>
      <vt:lpstr>删除功能</vt:lpstr>
      <vt:lpstr>Cookie and session</vt:lpstr>
      <vt:lpstr>Cookie功能</vt:lpstr>
      <vt:lpstr>Chunked Transfer</vt:lpstr>
      <vt:lpstr>分块传输的定义和作用</vt:lpstr>
      <vt:lpstr>分块传输的实现方式</vt:lpstr>
      <vt:lpstr>Range Transmission</vt:lpstr>
      <vt:lpstr>范围传输的定义和作用</vt:lpstr>
      <vt:lpstr>范围传输的实现方式</vt:lpstr>
      <vt:lpstr>范围传输的实现方式</vt:lpstr>
      <vt:lpstr>Encryption</vt:lpstr>
      <vt:lpstr>加密的实现步骤</vt:lpstr>
      <vt:lpstr>请求服务器公钥</vt:lpstr>
      <vt:lpstr>发送加密后的AES密钥</vt:lpstr>
      <vt:lpstr>加密上传文件</vt:lpstr>
      <vt:lpstr>加密访问文件</vt:lpstr>
      <vt:lpstr>PowerPoint 演示文稿</vt:lpstr>
      <vt:lpstr>Other</vt:lpstr>
      <vt:lpstr>其他功能的定义和作用</vt:lpstr>
      <vt:lpstr>其他功能的实现方式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，，，，，，</cp:lastModifiedBy>
  <cp:revision>164</cp:revision>
  <dcterms:created xsi:type="dcterms:W3CDTF">2019-06-19T02:08:00Z</dcterms:created>
  <dcterms:modified xsi:type="dcterms:W3CDTF">2024-01-01T16:27:57Z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489FD87FAA6D4D928E86C653C593E3F4_12</vt:lpwstr>
  </property>
</Properties>
</file>